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0" r:id="rId12"/>
    <p:sldId id="277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68" r:id="rId25"/>
    <p:sldId id="276" r:id="rId26"/>
    <p:sldId id="266" r:id="rId27"/>
    <p:sldId id="269" r:id="rId28"/>
    <p:sldId id="270" r:id="rId29"/>
    <p:sldId id="271" r:id="rId30"/>
    <p:sldId id="272" r:id="rId31"/>
    <p:sldId id="273" r:id="rId32"/>
    <p:sldId id="274" r:id="rId33"/>
    <p:sldId id="275" r:id="rId34"/>
  </p:sldIdLst>
  <p:sldSz cx="18288000" cy="10287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Gidole" panose="020B0604020202020204" charset="0"/>
      <p:regular r:id="rId40"/>
    </p:embeddedFont>
    <p:embeddedFont>
      <p:font typeface="Impact" panose="020B0806030902050204" pitchFamily="34" charset="0"/>
      <p:regular r:id="rId41"/>
    </p:embeddedFont>
    <p:embeddedFont>
      <p:font typeface="League Spartan" panose="020B0604020202020204" charset="0"/>
      <p:regular r:id="rId42"/>
    </p:embeddedFont>
    <p:embeddedFont>
      <p:font typeface="Open Sans Extra Bold" panose="020B0604020202020204" charset="0"/>
      <p:regular r:id="rId43"/>
    </p:embeddedFont>
    <p:embeddedFont>
      <p:font typeface="Roboto Mono" pitchFamily="2" charset="0"/>
      <p:regular r:id="rId44"/>
      <p:bold r:id="rId45"/>
      <p:italic r:id="rId46"/>
      <p:boldItalic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D9F33C0-D822-4A7B-B715-E28E531EE551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80"/>
            <p14:sldId id="277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Addendum" id="{3CCE065B-7A43-4046-B801-1DF590334418}">
          <p14:sldIdLst>
            <p14:sldId id="291"/>
            <p14:sldId id="292"/>
            <p14:sldId id="268"/>
            <p14:sldId id="276"/>
            <p14:sldId id="266"/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3338"/>
    <a:srgbClr val="3D39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38" y="24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A98A70-FA8C-4354-959C-C70678AC9BCF}" type="datetimeFigureOut">
              <a:rPr lang="en-US" smtClean="0"/>
              <a:t>12/21/2019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500C5-13F7-48FC-8160-C29AECF6C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350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10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64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19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6053" y="6053"/>
            <a:ext cx="7565692" cy="755358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2758122" y="16512"/>
            <a:ext cx="5529960" cy="4788945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-2642538" y="1211424"/>
            <a:ext cx="13130342" cy="56192"/>
          </a:xfrm>
          <a:prstGeom prst="rect">
            <a:avLst/>
          </a:prstGeom>
          <a:solidFill>
            <a:srgbClr val="3D3935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095486" y="-952760"/>
            <a:ext cx="6699438" cy="491152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716308" y="5238750"/>
            <a:ext cx="13542992" cy="418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900"/>
              </a:lnSpc>
            </a:pPr>
            <a:r>
              <a:rPr lang="en-US" sz="10000" spc="600">
                <a:solidFill>
                  <a:srgbClr val="000000"/>
                </a:solidFill>
                <a:latin typeface="League Spartan Bold"/>
              </a:rPr>
              <a:t>EXCEL STATISTICS FOR BUSINESS ANALYTICS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DRILLS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4" y="1720934"/>
            <a:ext cx="8964937" cy="2162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3910" lvl="1" indent="-457200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Dataset: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wages.xlsx</a:t>
            </a:r>
          </a:p>
          <a:p>
            <a:pPr marL="803910" lvl="1" indent="-457200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What type is each variable?</a:t>
            </a:r>
          </a:p>
          <a:p>
            <a:pPr marL="803910" lvl="1" indent="-457200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(Don’t be afraid to poke at the data!)</a:t>
            </a:r>
          </a:p>
        </p:txBody>
      </p:sp>
      <p:graphicFrame>
        <p:nvGraphicFramePr>
          <p:cNvPr id="89" name="Table 89">
            <a:extLst>
              <a:ext uri="{FF2B5EF4-FFF2-40B4-BE49-F238E27FC236}">
                <a16:creationId xmlns:a16="http://schemas.microsoft.com/office/drawing/2014/main" id="{A9518A22-9A5B-422B-A311-731ADD1D0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664776"/>
              </p:ext>
            </p:extLst>
          </p:nvPr>
        </p:nvGraphicFramePr>
        <p:xfrm>
          <a:off x="838200" y="4500748"/>
          <a:ext cx="16764000" cy="49377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588000">
                  <a:extLst>
                    <a:ext uri="{9D8B030D-6E8A-4147-A177-3AD203B41FA5}">
                      <a16:colId xmlns:a16="http://schemas.microsoft.com/office/drawing/2014/main" val="43855384"/>
                    </a:ext>
                  </a:extLst>
                </a:gridCol>
                <a:gridCol w="5588000">
                  <a:extLst>
                    <a:ext uri="{9D8B030D-6E8A-4147-A177-3AD203B41FA5}">
                      <a16:colId xmlns:a16="http://schemas.microsoft.com/office/drawing/2014/main" val="1146283304"/>
                    </a:ext>
                  </a:extLst>
                </a:gridCol>
                <a:gridCol w="5588000">
                  <a:extLst>
                    <a:ext uri="{9D8B030D-6E8A-4147-A177-3AD203B41FA5}">
                      <a16:colId xmlns:a16="http://schemas.microsoft.com/office/drawing/2014/main" val="1708182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Variable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Description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Type?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335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tmathssk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Total math scaled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104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treadssk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Total reading scaled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1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classk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Type of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54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totexpk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Years of total teaching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 dirty="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049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 dirty="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517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freelunk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Qualified for free lunch?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 dirty="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7927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 dirty="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065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schidkn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School indicator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 dirty="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037272"/>
                  </a:ext>
                </a:extLst>
              </a:tr>
            </a:tbl>
          </a:graphicData>
        </a:graphic>
      </p:graphicFrame>
      <p:pic>
        <p:nvPicPr>
          <p:cNvPr id="92" name="Picture 91">
            <a:extLst>
              <a:ext uri="{FF2B5EF4-FFF2-40B4-BE49-F238E27FC236}">
                <a16:creationId xmlns:a16="http://schemas.microsoft.com/office/drawing/2014/main" id="{19DF61BB-E919-47A8-A709-024329355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0" y="556296"/>
            <a:ext cx="5562600" cy="36359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DRILLS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4" y="1720934"/>
            <a:ext cx="8964937" cy="2162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3910" lvl="1" indent="-457200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Dataset: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wages.xlsx</a:t>
            </a:r>
          </a:p>
          <a:p>
            <a:pPr marL="803910" lvl="1" indent="-457200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What type is each variable?</a:t>
            </a:r>
          </a:p>
          <a:p>
            <a:pPr marL="803910" lvl="1" indent="-457200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(Don’t be afraid to poke at the data!)</a:t>
            </a:r>
          </a:p>
        </p:txBody>
      </p:sp>
      <p:graphicFrame>
        <p:nvGraphicFramePr>
          <p:cNvPr id="89" name="Table 89">
            <a:extLst>
              <a:ext uri="{FF2B5EF4-FFF2-40B4-BE49-F238E27FC236}">
                <a16:creationId xmlns:a16="http://schemas.microsoft.com/office/drawing/2014/main" id="{A9518A22-9A5B-422B-A311-731ADD1D0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44308"/>
              </p:ext>
            </p:extLst>
          </p:nvPr>
        </p:nvGraphicFramePr>
        <p:xfrm>
          <a:off x="838200" y="4500748"/>
          <a:ext cx="16764000" cy="49377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588000">
                  <a:extLst>
                    <a:ext uri="{9D8B030D-6E8A-4147-A177-3AD203B41FA5}">
                      <a16:colId xmlns:a16="http://schemas.microsoft.com/office/drawing/2014/main" val="43855384"/>
                    </a:ext>
                  </a:extLst>
                </a:gridCol>
                <a:gridCol w="5588000">
                  <a:extLst>
                    <a:ext uri="{9D8B030D-6E8A-4147-A177-3AD203B41FA5}">
                      <a16:colId xmlns:a16="http://schemas.microsoft.com/office/drawing/2014/main" val="1146283304"/>
                    </a:ext>
                  </a:extLst>
                </a:gridCol>
                <a:gridCol w="5588000">
                  <a:extLst>
                    <a:ext uri="{9D8B030D-6E8A-4147-A177-3AD203B41FA5}">
                      <a16:colId xmlns:a16="http://schemas.microsoft.com/office/drawing/2014/main" val="1708182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Variable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Description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Type?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335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tmathssk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Total math scaled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Continuous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104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treadssk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Total reading scaled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Continuous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1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classk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Type of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Nominal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54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totexpk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Years of total teaching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Discrete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049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Binary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517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freelunk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Qualified for free lunch?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Binary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7927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Nominal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065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schidkn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School indicator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Nominal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037272"/>
                  </a:ext>
                </a:extLst>
              </a:tr>
            </a:tbl>
          </a:graphicData>
        </a:graphic>
      </p:graphicFrame>
      <p:pic>
        <p:nvPicPr>
          <p:cNvPr id="6" name="Picture 7">
            <a:extLst>
              <a:ext uri="{FF2B5EF4-FFF2-40B4-BE49-F238E27FC236}">
                <a16:creationId xmlns:a16="http://schemas.microsoft.com/office/drawing/2014/main" id="{0FA78A58-BA6A-467D-9244-051E086011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" r="50"/>
          <a:stretch>
            <a:fillRect/>
          </a:stretch>
        </p:blipFill>
        <p:spPr>
          <a:xfrm>
            <a:off x="8077200" y="-339777"/>
            <a:ext cx="9592614" cy="563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78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1270"/>
            <a:ext cx="9027146" cy="5140743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100401" y="5129474"/>
            <a:ext cx="18485333" cy="5157526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4" name="Group 4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071302" y="836057"/>
            <a:ext cx="8187998" cy="346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 dirty="0">
                <a:solidFill>
                  <a:srgbClr val="000000"/>
                </a:solidFill>
                <a:latin typeface="League Spartan Bold"/>
              </a:rPr>
              <a:t>VARIABLE TYPES ARE CONTEXTUAL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904CE1-A42D-4110-B5DB-9D713E1AB317}"/>
              </a:ext>
            </a:extLst>
          </p:cNvPr>
          <p:cNvSpPr txBox="1"/>
          <p:nvPr/>
        </p:nvSpPr>
        <p:spPr>
          <a:xfrm>
            <a:off x="914400" y="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Impact" panose="020B0806030902050204" pitchFamily="34" charset="0"/>
              </a:rPr>
              <a:t>WHO KNOWS?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9C0AAD-B435-493C-A13A-A44A76BBF7C0}"/>
              </a:ext>
            </a:extLst>
          </p:cNvPr>
          <p:cNvSpPr txBox="1"/>
          <p:nvPr/>
        </p:nvSpPr>
        <p:spPr>
          <a:xfrm>
            <a:off x="914400" y="447613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Impact" panose="020B0806030902050204" pitchFamily="34" charset="0"/>
              </a:rPr>
              <a:t>IT’S NEBULOSE…</a:t>
            </a:r>
          </a:p>
        </p:txBody>
      </p:sp>
    </p:spTree>
    <p:extLst>
      <p:ext uri="{BB962C8B-B14F-4D97-AF65-F5344CB8AC3E}">
        <p14:creationId xmlns:p14="http://schemas.microsoft.com/office/powerpoint/2010/main" val="253265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og, Puppy, Canine, Vet, Veterinarian, Medical Care">
            <a:extLst>
              <a:ext uri="{FF2B5EF4-FFF2-40B4-BE49-F238E27FC236}">
                <a16:creationId xmlns:a16="http://schemas.microsoft.com/office/drawing/2014/main" id="{C69D2FD6-39D6-4126-8024-F3E6CE69A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5176581"/>
            <a:ext cx="7162800" cy="511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10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What the hey is EDA?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23FCD4AA-20CA-41F6-BF01-5DFF1D9E9332}"/>
              </a:ext>
            </a:extLst>
          </p:cNvPr>
          <p:cNvSpPr txBox="1"/>
          <p:nvPr/>
        </p:nvSpPr>
        <p:spPr>
          <a:xfrm>
            <a:off x="14284565" y="5202875"/>
            <a:ext cx="1812701" cy="1095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latin typeface="League Spartan Italics"/>
              </a:rPr>
              <a:t>YOU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63D721DE-945B-43CD-8590-E4F9CC598B66}"/>
              </a:ext>
            </a:extLst>
          </p:cNvPr>
          <p:cNvSpPr txBox="1"/>
          <p:nvPr/>
        </p:nvSpPr>
        <p:spPr>
          <a:xfrm>
            <a:off x="11667732" y="8953500"/>
            <a:ext cx="2590800" cy="1003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3800" spc="195" dirty="0">
                <a:latin typeface="League Spartan Italics"/>
              </a:rPr>
              <a:t>YOUR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dole" panose="020B0604020202020204" charset="0"/>
              </a:rPr>
              <a:t>Preliminary understanding of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Classify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latin typeface="Gidole" panose="020B0604020202020204" charset="0"/>
              </a:rPr>
              <a:t>Summarize them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Frequencies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Descriptive 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Visualize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Check assumptions before using them</a:t>
            </a:r>
          </a:p>
        </p:txBody>
      </p:sp>
    </p:spTree>
    <p:extLst>
      <p:ext uri="{BB962C8B-B14F-4D97-AF65-F5344CB8AC3E}">
        <p14:creationId xmlns:p14="http://schemas.microsoft.com/office/powerpoint/2010/main" val="286831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10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Summarizing a variable: frequencies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Used for categorical variables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How many of each value do we have? (Counts)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Use PivotTables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Demo: </a:t>
            </a:r>
            <a:r>
              <a:rPr lang="en-US" sz="36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wages.xlsx</a:t>
            </a:r>
            <a:endParaRPr lang="en-US" sz="3600" dirty="0">
              <a:latin typeface="Gidol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28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2262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Summarizing a variable: descriptive statistics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Descriptive statistics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Used for continuous variables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Central tendency: what value is the variable centered around?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Mean: “average”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Median: “middle”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Mode: “most common”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600" dirty="0">
              <a:latin typeface="Gidol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54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DRILL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5" y="1720934"/>
            <a:ext cx="8239806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You are consulting for a non-profit on fundraising strategies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Donation data is shown to the right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Which measure of central tendency (mean/median/mode) should be tracked? </a:t>
            </a:r>
          </a:p>
        </p:txBody>
      </p:sp>
      <p:graphicFrame>
        <p:nvGraphicFramePr>
          <p:cNvPr id="89" name="Table 89">
            <a:extLst>
              <a:ext uri="{FF2B5EF4-FFF2-40B4-BE49-F238E27FC236}">
                <a16:creationId xmlns:a16="http://schemas.microsoft.com/office/drawing/2014/main" id="{A9518A22-9A5B-422B-A311-731ADD1D0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359188"/>
              </p:ext>
            </p:extLst>
          </p:nvPr>
        </p:nvGraphicFramePr>
        <p:xfrm>
          <a:off x="9753600" y="1809918"/>
          <a:ext cx="5588000" cy="32918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588000">
                  <a:extLst>
                    <a:ext uri="{9D8B030D-6E8A-4147-A177-3AD203B41FA5}">
                      <a16:colId xmlns:a16="http://schemas.microsoft.com/office/drawing/2014/main" val="438553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Variable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335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104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1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54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049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517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079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DRILL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5" y="1720934"/>
            <a:ext cx="8239806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You are consulting for a non-profit on fundraising strategies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Donation data is shown to the right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Which measure of central tendency (mean/median/mode) should be tracked? 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Gidole" panose="020B0604020202020204" charset="0"/>
              </a:rPr>
              <a:t>No one statistic rules them all</a:t>
            </a:r>
          </a:p>
        </p:txBody>
      </p:sp>
      <p:graphicFrame>
        <p:nvGraphicFramePr>
          <p:cNvPr id="89" name="Table 89">
            <a:extLst>
              <a:ext uri="{FF2B5EF4-FFF2-40B4-BE49-F238E27FC236}">
                <a16:creationId xmlns:a16="http://schemas.microsoft.com/office/drawing/2014/main" id="{A9518A22-9A5B-422B-A311-731ADD1D0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794462"/>
              </p:ext>
            </p:extLst>
          </p:nvPr>
        </p:nvGraphicFramePr>
        <p:xfrm>
          <a:off x="9753600" y="1809918"/>
          <a:ext cx="5588000" cy="32918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588000">
                  <a:extLst>
                    <a:ext uri="{9D8B030D-6E8A-4147-A177-3AD203B41FA5}">
                      <a16:colId xmlns:a16="http://schemas.microsoft.com/office/drawing/2014/main" val="438553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Variable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335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104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1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54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049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517326"/>
                  </a:ext>
                </a:extLst>
              </a:tr>
            </a:tbl>
          </a:graphicData>
        </a:graphic>
      </p:graphicFrame>
      <p:graphicFrame>
        <p:nvGraphicFramePr>
          <p:cNvPr id="6" name="Table 89">
            <a:extLst>
              <a:ext uri="{FF2B5EF4-FFF2-40B4-BE49-F238E27FC236}">
                <a16:creationId xmlns:a16="http://schemas.microsoft.com/office/drawing/2014/main" id="{29F564BB-98E9-400D-B590-0B7AAFC6BF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151279"/>
              </p:ext>
            </p:extLst>
          </p:nvPr>
        </p:nvGraphicFramePr>
        <p:xfrm>
          <a:off x="9753600" y="5676900"/>
          <a:ext cx="5588000" cy="21945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794000">
                  <a:extLst>
                    <a:ext uri="{9D8B030D-6E8A-4147-A177-3AD203B41FA5}">
                      <a16:colId xmlns:a16="http://schemas.microsoft.com/office/drawing/2014/main" val="43855384"/>
                    </a:ext>
                  </a:extLst>
                </a:gridCol>
                <a:gridCol w="2794000">
                  <a:extLst>
                    <a:ext uri="{9D8B030D-6E8A-4147-A177-3AD203B41FA5}">
                      <a16:colId xmlns:a16="http://schemas.microsoft.com/office/drawing/2014/main" val="23742850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Statistic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Value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335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104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1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548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657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2262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Summarizing a variable: descriptive statistics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Variability: how spread is the variable from the center?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Range: What are the min/max?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Variance: Relative to the mean, how far away does the data fall?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Standard deviation: Square root of the variance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600" dirty="0">
              <a:latin typeface="Gidol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94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2262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Summarizing a variable: descriptive statistics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Distribution: How is the data distributed?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Skewness: How lopsided is the data?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1A56B4-C586-409E-8932-343C7FBE6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237" y="5829300"/>
            <a:ext cx="11843377" cy="329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00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1158" r="16875"/>
          <a:stretch>
            <a:fillRect/>
          </a:stretch>
        </p:blipFill>
        <p:spPr>
          <a:xfrm>
            <a:off x="0" y="0"/>
            <a:ext cx="7565692" cy="10612298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7565692" y="3304848"/>
            <a:ext cx="10820975" cy="7070413"/>
          </a:xfrm>
          <a:prstGeom prst="rect">
            <a:avLst/>
          </a:prstGeom>
          <a:solidFill>
            <a:srgbClr val="3D3935">
              <a:alpha val="19607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0" y="5689091"/>
            <a:ext cx="3782846" cy="4597909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2926980" y="7657663"/>
            <a:ext cx="4542492" cy="3933798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8367928" y="1155137"/>
            <a:ext cx="9556398" cy="8681703"/>
            <a:chOff x="0" y="0"/>
            <a:chExt cx="12741864" cy="11575604"/>
          </a:xfrm>
        </p:grpSpPr>
        <p:sp>
          <p:nvSpPr>
            <p:cNvPr id="9" name="TextBox 9"/>
            <p:cNvSpPr txBox="1"/>
            <p:nvPr/>
          </p:nvSpPr>
          <p:spPr>
            <a:xfrm>
              <a:off x="0" y="-133350"/>
              <a:ext cx="12741864" cy="1449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9100"/>
                </a:lnSpc>
              </a:pPr>
              <a:r>
                <a:rPr lang="en-US" sz="6500" spc="195">
                  <a:solidFill>
                    <a:srgbClr val="000000"/>
                  </a:solidFill>
                  <a:latin typeface="League Spartan Italics"/>
                </a:rPr>
                <a:t>George Mount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717229"/>
              <a:ext cx="12741864" cy="9858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00"/>
                </a:lnSpc>
              </a:pPr>
              <a:r>
                <a:rPr lang="en-US" sz="3000" spc="30">
                  <a:solidFill>
                    <a:srgbClr val="000000"/>
                  </a:solidFill>
                  <a:latin typeface="Gidole"/>
                </a:rPr>
                <a:t>Data Analyst &amp; Educator at Stringfest Analytics</a:t>
              </a:r>
            </a:p>
            <a:p>
              <a:pPr algn="r">
                <a:lnSpc>
                  <a:spcPts val="4500"/>
                </a:lnSpc>
              </a:pPr>
              <a:endParaRPr lang="en-US" sz="3000" spc="30">
                <a:solidFill>
                  <a:srgbClr val="000000"/>
                </a:solidFill>
                <a:latin typeface="Gidole"/>
              </a:endParaRPr>
            </a:p>
            <a:p>
              <a:pPr algn="r">
                <a:lnSpc>
                  <a:spcPts val="4500"/>
                </a:lnSpc>
              </a:pPr>
              <a:r>
                <a:rPr lang="en-US" sz="3000" spc="30">
                  <a:solidFill>
                    <a:srgbClr val="000000"/>
                  </a:solidFill>
                  <a:latin typeface="Gidole"/>
                </a:rPr>
                <a:t>George works as an independent analyst and data analytics educator with the goal to help clients manage their data so they think more creatively. He serves as a technical expert and lead curriculum developer for Thinkful’s data analytics program and is the instructor of the DataCamp course “Survey and Measure Development in R.” </a:t>
              </a:r>
            </a:p>
            <a:p>
              <a:pPr algn="r">
                <a:lnSpc>
                  <a:spcPts val="4500"/>
                </a:lnSpc>
              </a:pPr>
              <a:endParaRPr lang="en-US" sz="3000" spc="30">
                <a:solidFill>
                  <a:srgbClr val="000000"/>
                </a:solidFill>
                <a:latin typeface="Gidole"/>
              </a:endParaRPr>
            </a:p>
            <a:p>
              <a:pPr algn="r">
                <a:lnSpc>
                  <a:spcPts val="4500"/>
                </a:lnSpc>
              </a:pPr>
              <a:r>
                <a:rPr lang="en-US" sz="3000" spc="30">
                  <a:solidFill>
                    <a:srgbClr val="000000"/>
                  </a:solidFill>
                  <a:latin typeface="Gidole"/>
                </a:rPr>
                <a:t>George blogs about data, innovation, and career development at georgejmount.com. He holds a master’s degree in information systems with a certificate of achievement in quantitative methods from Case Western Reserve University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2262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Summarizing a variable: descriptive statistics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Distribution: How is the data distributed?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Kurtosis: How jagged is the data?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9F1E60-5ECE-410C-9FD8-D02C1DE41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6047441"/>
            <a:ext cx="12039600" cy="318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4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10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Summarizing a variable: visualization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Histogram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What does the data’s distribution “looks like?”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How many data points lie with each bin?</a:t>
            </a:r>
          </a:p>
        </p:txBody>
      </p:sp>
    </p:spTree>
    <p:extLst>
      <p:ext uri="{BB962C8B-B14F-4D97-AF65-F5344CB8AC3E}">
        <p14:creationId xmlns:p14="http://schemas.microsoft.com/office/powerpoint/2010/main" val="293492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7687509" cy="5129475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100401" y="5129474"/>
            <a:ext cx="18485333" cy="5157526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4" name="Group 4"/>
          <p:cNvGrpSpPr/>
          <p:nvPr/>
        </p:nvGrpSpPr>
        <p:grpSpPr>
          <a:xfrm>
            <a:off x="-121817" y="2733413"/>
            <a:ext cx="7565692" cy="7553587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427327" y="836057"/>
            <a:ext cx="8831973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 dirty="0">
                <a:solidFill>
                  <a:srgbClr val="000000"/>
                </a:solidFill>
                <a:latin typeface="League Spartan Bold"/>
              </a:rPr>
              <a:t>STATROULETTE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28519" y="5938707"/>
            <a:ext cx="11374956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8680" lvl="1" indent="-571500">
              <a:lnSpc>
                <a:spcPts val="4320"/>
              </a:lnSpc>
              <a:buFont typeface="Arial" panose="020B0604020202020204" pitchFamily="34" charset="0"/>
              <a:buChar char="•"/>
            </a:pPr>
            <a:r>
              <a:rPr lang="en-US" sz="3600" spc="179" dirty="0">
                <a:solidFill>
                  <a:srgbClr val="F2F0F4"/>
                </a:solidFill>
                <a:latin typeface="Gidole Bold"/>
              </a:rPr>
              <a:t>A roulette wheel returns values between 0 and 36.</a:t>
            </a:r>
          </a:p>
          <a:p>
            <a:pPr marL="868680" lvl="1" indent="-571500">
              <a:lnSpc>
                <a:spcPts val="4320"/>
              </a:lnSpc>
              <a:buFont typeface="Arial" panose="020B0604020202020204" pitchFamily="34" charset="0"/>
              <a:buChar char="•"/>
            </a:pPr>
            <a:r>
              <a:rPr lang="en-US" sz="3600" spc="179" dirty="0">
                <a:solidFill>
                  <a:srgbClr val="F2F0F4"/>
                </a:solidFill>
                <a:latin typeface="Gidole Bold"/>
              </a:rPr>
              <a:t>Let’s simulate a game of roulette in Excel</a:t>
            </a:r>
          </a:p>
        </p:txBody>
      </p:sp>
    </p:spTree>
    <p:extLst>
      <p:ext uri="{BB962C8B-B14F-4D97-AF65-F5344CB8AC3E}">
        <p14:creationId xmlns:p14="http://schemas.microsoft.com/office/powerpoint/2010/main" val="1373360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DRILL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5" y="1720934"/>
            <a:ext cx="8239806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Simulate 500 rounds of a roulette toss using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RANDBETWEEN(0,36)</a:t>
            </a: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 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Plot the resulting frequency distribution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Hit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F9</a:t>
            </a: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 while in your workbook. What happens? </a:t>
            </a:r>
          </a:p>
        </p:txBody>
      </p:sp>
    </p:spTree>
    <p:extLst>
      <p:ext uri="{BB962C8B-B14F-4D97-AF65-F5344CB8AC3E}">
        <p14:creationId xmlns:p14="http://schemas.microsoft.com/office/powerpoint/2010/main" val="2921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6027409" y="1132530"/>
            <a:ext cx="11231891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Frequencies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10659" y="4364158"/>
            <a:ext cx="10479372" cy="3837363"/>
            <a:chOff x="0" y="0"/>
            <a:chExt cx="2437101" cy="8924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37101" cy="892424"/>
            </a:xfrm>
            <a:custGeom>
              <a:avLst/>
              <a:gdLst/>
              <a:ahLst/>
              <a:cxnLst/>
              <a:rect l="l" t="t" r="r" b="b"/>
              <a:pathLst>
                <a:path w="2437101" h="892424">
                  <a:moveTo>
                    <a:pt x="0" y="0"/>
                  </a:moveTo>
                  <a:lnTo>
                    <a:pt x="2437101" y="0"/>
                  </a:lnTo>
                  <a:lnTo>
                    <a:pt x="2437101" y="892424"/>
                  </a:lnTo>
                  <a:lnTo>
                    <a:pt x="0" y="892424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2711601" y="4840605"/>
            <a:ext cx="9604968" cy="2748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F2F0F4"/>
                </a:solidFill>
                <a:latin typeface="Open Sans Extra Bold"/>
              </a:rPr>
              <a:t>CASE</a:t>
            </a:r>
          </a:p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F2F0F4"/>
                </a:solidFill>
                <a:latin typeface="Open Sans Extra Bold"/>
              </a:rPr>
              <a:t>WHEN condition THEN result-expression</a:t>
            </a:r>
          </a:p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F2F0F4"/>
                </a:solidFill>
                <a:latin typeface="Open Sans Extra Bold"/>
              </a:rPr>
              <a:t>WHEN condition THEN result-expression ...</a:t>
            </a:r>
          </a:p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F2F0F4"/>
                </a:solidFill>
                <a:latin typeface="Open Sans Extra Bold"/>
              </a:rPr>
              <a:t>ELSE result-expression</a:t>
            </a:r>
          </a:p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F2F0F4"/>
                </a:solidFill>
                <a:latin typeface="Open Sans Extra Bold"/>
              </a:rPr>
              <a:t>END AS alias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56390"/>
            <a:ext cx="10283741" cy="10399781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 rot="5400000">
            <a:off x="9957" y="-9957"/>
            <a:ext cx="10263828" cy="10283741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>
                <a:alpha val="19607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 rot="5400000">
            <a:off x="15031804" y="6973654"/>
            <a:ext cx="3734903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92">
                <a:solidFill>
                  <a:srgbClr val="F2F0F4"/>
                </a:solidFill>
                <a:latin typeface="Gidole"/>
              </a:rPr>
              <a:t>Human Centered Design • MDLS 2020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57572" y="942975"/>
            <a:ext cx="8486428" cy="146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dirty="0">
                <a:solidFill>
                  <a:srgbClr val="FFFFFF"/>
                </a:solidFill>
                <a:latin typeface="League Spartan"/>
              </a:rPr>
              <a:t>Learning SQL, 2nd Edition</a:t>
            </a:r>
          </a:p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dirty="0">
                <a:solidFill>
                  <a:srgbClr val="FFFFFF"/>
                </a:solidFill>
                <a:latin typeface="League Spartan"/>
              </a:rPr>
              <a:t>by Alan Beaulieu</a:t>
            </a:r>
          </a:p>
        </p:txBody>
      </p:sp>
    </p:spTree>
    <p:extLst>
      <p:ext uri="{BB962C8B-B14F-4D97-AF65-F5344CB8AC3E}">
        <p14:creationId xmlns:p14="http://schemas.microsoft.com/office/powerpoint/2010/main" val="3939262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496" r="2496"/>
          <a:stretch>
            <a:fillRect/>
          </a:stretch>
        </p:blipFill>
        <p:spPr>
          <a:xfrm>
            <a:off x="-121817" y="-124683"/>
            <a:ext cx="7687509" cy="5350479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100401" y="5129474"/>
            <a:ext cx="18485333" cy="5157526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4" name="Group 4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071302" y="836057"/>
            <a:ext cx="8187998" cy="342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>
                <a:solidFill>
                  <a:srgbClr val="000000"/>
                </a:solidFill>
                <a:latin typeface="League Spartan Bold"/>
              </a:rPr>
              <a:t>MEET YOUR LIBRARIAN, SQL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50973" y="6229219"/>
            <a:ext cx="7652502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0870" lvl="1" indent="-305435" algn="just">
              <a:lnSpc>
                <a:spcPts val="4440"/>
              </a:lnSpc>
              <a:buFont typeface="Arial"/>
              <a:buChar char="•"/>
            </a:pPr>
            <a:r>
              <a:rPr lang="en-US" sz="3700" spc="185">
                <a:solidFill>
                  <a:srgbClr val="F2F0F4"/>
                </a:solidFill>
                <a:latin typeface="League Spartan Bold"/>
              </a:rPr>
              <a:t>STRUCTURED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50973" y="7078317"/>
            <a:ext cx="2322612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0870" lvl="1" indent="-305435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F2F0F4"/>
                </a:solidFill>
                <a:latin typeface="League Spartan"/>
              </a:rPr>
              <a:t>QUERY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50973" y="8043966"/>
            <a:ext cx="3402360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0870" lvl="1" indent="-305435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F2F0F4"/>
                </a:solidFill>
                <a:latin typeface="League Spartan"/>
              </a:rPr>
              <a:t>LANGUAGE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556268"/>
            <a:ext cx="15772737" cy="227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>
                <a:solidFill>
                  <a:srgbClr val="F2F0F4"/>
                </a:solidFill>
                <a:latin typeface="League Spartan Italics"/>
              </a:rPr>
              <a:t>Common table expressions (CTEs):</a:t>
            </a:r>
          </a:p>
          <a:p>
            <a:pPr algn="r">
              <a:lnSpc>
                <a:spcPts val="9100"/>
              </a:lnSpc>
            </a:pPr>
            <a:r>
              <a:rPr lang="en-US" sz="6500" spc="195">
                <a:solidFill>
                  <a:srgbClr val="F2F0F4"/>
                </a:solidFill>
                <a:latin typeface="League Spartan Italics"/>
              </a:rPr>
              <a:t>Expressions acting like tables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10659" y="4499525"/>
            <a:ext cx="8530936" cy="3602923"/>
            <a:chOff x="0" y="0"/>
            <a:chExt cx="1983969" cy="8379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83969" cy="837902"/>
            </a:xfrm>
            <a:custGeom>
              <a:avLst/>
              <a:gdLst/>
              <a:ahLst/>
              <a:cxnLst/>
              <a:rect l="l" t="t" r="r" b="b"/>
              <a:pathLst>
                <a:path w="1983969" h="837902">
                  <a:moveTo>
                    <a:pt x="0" y="0"/>
                  </a:moveTo>
                  <a:lnTo>
                    <a:pt x="1983969" y="0"/>
                  </a:lnTo>
                  <a:lnTo>
                    <a:pt x="1983969" y="837902"/>
                  </a:lnTo>
                  <a:lnTo>
                    <a:pt x="0" y="837902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2480431" y="4893192"/>
            <a:ext cx="8017567" cy="2748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F2F0F4"/>
                </a:solidFill>
                <a:latin typeface="Open Sans Extra Bold"/>
              </a:rPr>
              <a:t>WITH</a:t>
            </a:r>
          </a:p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F2F0F4"/>
                </a:solidFill>
                <a:latin typeface="Open Sans Extra Bold"/>
              </a:rPr>
              <a:t>expression_name_1 AS</a:t>
            </a:r>
          </a:p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F2F0F4"/>
                </a:solidFill>
                <a:latin typeface="Open Sans Extra Bold"/>
              </a:rPr>
              <a:t>   (CTE query definition 1)</a:t>
            </a:r>
          </a:p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F2F0F4"/>
                </a:solidFill>
                <a:latin typeface="Open Sans Extra Bold"/>
              </a:rPr>
              <a:t>SELECT expression_A, expression_B, ...</a:t>
            </a:r>
          </a:p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F2F0F4"/>
                </a:solidFill>
                <a:latin typeface="Open Sans Extra Bold"/>
              </a:rPr>
              <a:t>FROM expression_name_1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56390"/>
            <a:ext cx="10283741" cy="10399781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 rot="5400000">
            <a:off x="9957" y="-9957"/>
            <a:ext cx="10263828" cy="10283741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>
                <a:alpha val="19607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329712" y="3566507"/>
            <a:ext cx="7624318" cy="2287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F2F0F4"/>
                </a:solidFill>
                <a:latin typeface="Gidole"/>
              </a:rPr>
              <a:t>•ON O’REILLY LEARNING AT HTTPS://WWW.OREILLY.COM/LIBRARY/VIEW/LEARNING-SQL-2ND/9780596801847/</a:t>
            </a:r>
          </a:p>
        </p:txBody>
      </p:sp>
      <p:sp>
        <p:nvSpPr>
          <p:cNvPr id="6" name="TextBox 6"/>
          <p:cNvSpPr txBox="1"/>
          <p:nvPr/>
        </p:nvSpPr>
        <p:spPr>
          <a:xfrm rot="5400000">
            <a:off x="15031804" y="6973654"/>
            <a:ext cx="3734903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92">
                <a:solidFill>
                  <a:srgbClr val="F2F0F4"/>
                </a:solidFill>
                <a:latin typeface="Gidole"/>
              </a:rPr>
              <a:t>Human Centered Design • MDLS 2020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216406" y="1017114"/>
            <a:ext cx="6263640" cy="8229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57572" y="942975"/>
            <a:ext cx="8486428" cy="146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League Spartan"/>
              </a:rPr>
              <a:t>Learning SQL, 2nd Edition</a:t>
            </a:r>
          </a:p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League Spartan"/>
              </a:rPr>
              <a:t>by Alan Beaulieu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33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322" y="2322"/>
            <a:ext cx="2902170" cy="289752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785442" y="1028700"/>
            <a:ext cx="10717116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8320" lvl="1" indent="-264160" algn="ctr">
              <a:lnSpc>
                <a:spcPts val="3840"/>
              </a:lnSpc>
              <a:buFont typeface="Arial"/>
              <a:buChar char="•"/>
            </a:pPr>
            <a:r>
              <a:rPr lang="en-US" sz="3200" spc="160">
                <a:solidFill>
                  <a:srgbClr val="F2F0F4"/>
                </a:solidFill>
                <a:latin typeface="League Spartan Bold"/>
              </a:rPr>
              <a:t>HOW MANY COLUMNS ARE IN MANAGERS?</a:t>
            </a:r>
          </a:p>
        </p:txBody>
      </p:sp>
      <p:grpSp>
        <p:nvGrpSpPr>
          <p:cNvPr id="5" name="Group 5"/>
          <p:cNvGrpSpPr/>
          <p:nvPr/>
        </p:nvGrpSpPr>
        <p:grpSpPr>
          <a:xfrm rot="-5400000">
            <a:off x="15388265" y="7387265"/>
            <a:ext cx="2902057" cy="2897414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1887236"/>
            <a:ext cx="16230600" cy="65125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0728361" y="2727361"/>
            <a:ext cx="7565692" cy="755358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5566406" y="5573199"/>
            <a:ext cx="5443189" cy="471380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9144000" y="2143604"/>
            <a:ext cx="9466400" cy="56192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1028700"/>
            <a:ext cx="7567947" cy="228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375">
                <a:solidFill>
                  <a:srgbClr val="000000"/>
                </a:solidFill>
                <a:latin typeface="League Spartan Bold"/>
              </a:rPr>
              <a:t>OBJECTIVES FOR TODAY</a:t>
            </a:r>
          </a:p>
        </p:txBody>
      </p:sp>
      <p:sp>
        <p:nvSpPr>
          <p:cNvPr id="9" name="TextBox 9"/>
          <p:cNvSpPr txBox="1"/>
          <p:nvPr/>
        </p:nvSpPr>
        <p:spPr>
          <a:xfrm rot="-5400000">
            <a:off x="-436430" y="7015930"/>
            <a:ext cx="3650350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">
                <a:solidFill>
                  <a:srgbClr val="000000"/>
                </a:solidFill>
                <a:latin typeface="Gidole"/>
              </a:rPr>
              <a:t>Excel Statistics for Business Analytics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420038" y="3316520"/>
            <a:ext cx="5905084" cy="667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30">
                <a:solidFill>
                  <a:srgbClr val="000000"/>
                </a:solidFill>
                <a:latin typeface="Gidole"/>
              </a:rPr>
              <a:t>Explore a dataset for research questions</a:t>
            </a:r>
          </a:p>
          <a:p>
            <a:pPr>
              <a:lnSpc>
                <a:spcPts val="3750"/>
              </a:lnSpc>
            </a:pPr>
            <a:endParaRPr lang="en-US" sz="3000" spc="30">
              <a:solidFill>
                <a:srgbClr val="000000"/>
              </a:solidFill>
              <a:latin typeface="Gidole"/>
            </a:endParaRPr>
          </a:p>
          <a:p>
            <a:pPr>
              <a:lnSpc>
                <a:spcPts val="3750"/>
              </a:lnSpc>
            </a:pPr>
            <a:r>
              <a:rPr lang="en-US" sz="3000" spc="30">
                <a:solidFill>
                  <a:srgbClr val="000000"/>
                </a:solidFill>
                <a:latin typeface="Gidole"/>
              </a:rPr>
              <a:t>Check assumptions and build hypotheses</a:t>
            </a:r>
          </a:p>
          <a:p>
            <a:pPr>
              <a:lnSpc>
                <a:spcPts val="3750"/>
              </a:lnSpc>
            </a:pPr>
            <a:endParaRPr lang="en-US" sz="3000" spc="30">
              <a:solidFill>
                <a:srgbClr val="000000"/>
              </a:solidFill>
              <a:latin typeface="Gidole"/>
            </a:endParaRPr>
          </a:p>
          <a:p>
            <a:pPr>
              <a:lnSpc>
                <a:spcPts val="3750"/>
              </a:lnSpc>
            </a:pPr>
            <a:r>
              <a:rPr lang="en-US" sz="3000" spc="30">
                <a:solidFill>
                  <a:srgbClr val="000000"/>
                </a:solidFill>
                <a:latin typeface="Gidole"/>
              </a:rPr>
              <a:t>Test formally for a difference in means between two groups</a:t>
            </a:r>
          </a:p>
          <a:p>
            <a:pPr>
              <a:lnSpc>
                <a:spcPts val="3750"/>
              </a:lnSpc>
            </a:pPr>
            <a:endParaRPr lang="en-US" sz="3000" spc="30">
              <a:solidFill>
                <a:srgbClr val="000000"/>
              </a:solidFill>
              <a:latin typeface="Gidole"/>
            </a:endParaRPr>
          </a:p>
          <a:p>
            <a:pPr>
              <a:lnSpc>
                <a:spcPts val="3750"/>
              </a:lnSpc>
            </a:pPr>
            <a:r>
              <a:rPr lang="en-US" sz="3000" spc="30">
                <a:solidFill>
                  <a:srgbClr val="000000"/>
                </a:solidFill>
                <a:latin typeface="Gidole"/>
              </a:rPr>
              <a:t>Make compelling business recommendations using inferential statistics</a:t>
            </a:r>
          </a:p>
          <a:p>
            <a:pPr>
              <a:lnSpc>
                <a:spcPts val="3750"/>
              </a:lnSpc>
            </a:pPr>
            <a:endParaRPr lang="en-US" sz="3000" spc="30">
              <a:solidFill>
                <a:srgbClr val="000000"/>
              </a:solidFill>
              <a:latin typeface="Gidole"/>
            </a:endParaRPr>
          </a:p>
          <a:p>
            <a:pPr>
              <a:lnSpc>
                <a:spcPts val="3750"/>
              </a:lnSpc>
            </a:pPr>
            <a:endParaRPr lang="en-US" sz="3000" spc="30">
              <a:solidFill>
                <a:srgbClr val="000000"/>
              </a:solidFill>
              <a:latin typeface="Gidol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322" y="2322"/>
            <a:ext cx="2902170" cy="289752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785442" y="1028700"/>
            <a:ext cx="10717116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8320" lvl="1" indent="-264160" algn="ctr">
              <a:lnSpc>
                <a:spcPts val="3840"/>
              </a:lnSpc>
              <a:buFont typeface="Arial"/>
              <a:buChar char="•"/>
            </a:pPr>
            <a:r>
              <a:rPr lang="en-US" sz="3200" spc="160">
                <a:solidFill>
                  <a:srgbClr val="000000"/>
                </a:solidFill>
                <a:latin typeface="League Spartan Bold"/>
              </a:rPr>
              <a:t>HOW MANY COLUMNS ARE IN MANAGERS?</a:t>
            </a:r>
          </a:p>
        </p:txBody>
      </p:sp>
      <p:grpSp>
        <p:nvGrpSpPr>
          <p:cNvPr id="5" name="Group 5"/>
          <p:cNvGrpSpPr/>
          <p:nvPr/>
        </p:nvGrpSpPr>
        <p:grpSpPr>
          <a:xfrm rot="-5400000">
            <a:off x="15388265" y="7387265"/>
            <a:ext cx="2902057" cy="2897414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1887236"/>
            <a:ext cx="16230600" cy="651252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87879" y="5767495"/>
            <a:ext cx="3904214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FROM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87876" y="5252129"/>
            <a:ext cx="3904217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SELECT</a:t>
            </a:r>
          </a:p>
        </p:txBody>
      </p:sp>
      <p:sp>
        <p:nvSpPr>
          <p:cNvPr id="4" name="AutoShape 4"/>
          <p:cNvSpPr/>
          <p:nvPr/>
        </p:nvSpPr>
        <p:spPr>
          <a:xfrm>
            <a:off x="13219662" y="5228120"/>
            <a:ext cx="5210592" cy="5072974"/>
          </a:xfrm>
          <a:prstGeom prst="rect">
            <a:avLst/>
          </a:prstGeom>
          <a:solidFill>
            <a:srgbClr val="F2F0F4"/>
          </a:solidFill>
        </p:spPr>
      </p:sp>
      <p:grpSp>
        <p:nvGrpSpPr>
          <p:cNvPr id="5" name="Group 5"/>
          <p:cNvGrpSpPr/>
          <p:nvPr/>
        </p:nvGrpSpPr>
        <p:grpSpPr>
          <a:xfrm rot="-5400000">
            <a:off x="13174907" y="5232166"/>
            <a:ext cx="5154391" cy="5064881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028700" y="457200"/>
            <a:ext cx="9287181" cy="342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375">
                <a:solidFill>
                  <a:srgbClr val="000000"/>
                </a:solidFill>
                <a:latin typeface="League Spartan Bold"/>
              </a:rPr>
              <a:t>THE SQL READER'S DIGEST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87879" y="6798227"/>
            <a:ext cx="3904214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 dirty="0">
                <a:solidFill>
                  <a:srgbClr val="000000"/>
                </a:solidFill>
                <a:latin typeface="Gidole"/>
              </a:rPr>
              <a:t>GROUP BY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7876" y="6282861"/>
            <a:ext cx="3904217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 dirty="0">
                <a:solidFill>
                  <a:srgbClr val="000000"/>
                </a:solidFill>
                <a:latin typeface="Gidole"/>
              </a:rPr>
              <a:t>WHERE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7882" y="7828959"/>
            <a:ext cx="3904214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ORDER BY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7879" y="7313593"/>
            <a:ext cx="3904217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HAVING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526464" y="5711667"/>
            <a:ext cx="13921177" cy="234357"/>
            <a:chOff x="0" y="0"/>
            <a:chExt cx="33948046" cy="571500"/>
          </a:xfrm>
        </p:grpSpPr>
        <p:sp>
          <p:nvSpPr>
            <p:cNvPr id="13" name="Freeform 13"/>
            <p:cNvSpPr/>
            <p:nvPr/>
          </p:nvSpPr>
          <p:spPr>
            <a:xfrm>
              <a:off x="0" y="255270"/>
              <a:ext cx="33948046" cy="69850"/>
            </a:xfrm>
            <a:custGeom>
              <a:avLst/>
              <a:gdLst/>
              <a:ahLst/>
              <a:cxnLst/>
              <a:rect l="l" t="t" r="r" b="b"/>
              <a:pathLst>
                <a:path w="33948046" h="69850">
                  <a:moveTo>
                    <a:pt x="3365721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3948046" y="69850"/>
                  </a:lnTo>
                  <a:lnTo>
                    <a:pt x="33948046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526464" y="6218632"/>
            <a:ext cx="13921177" cy="234357"/>
            <a:chOff x="0" y="0"/>
            <a:chExt cx="33948046" cy="571500"/>
          </a:xfrm>
        </p:grpSpPr>
        <p:sp>
          <p:nvSpPr>
            <p:cNvPr id="15" name="Freeform 15"/>
            <p:cNvSpPr/>
            <p:nvPr/>
          </p:nvSpPr>
          <p:spPr>
            <a:xfrm>
              <a:off x="0" y="255270"/>
              <a:ext cx="33948046" cy="69850"/>
            </a:xfrm>
            <a:custGeom>
              <a:avLst/>
              <a:gdLst/>
              <a:ahLst/>
              <a:cxnLst/>
              <a:rect l="l" t="t" r="r" b="b"/>
              <a:pathLst>
                <a:path w="33948046" h="69850">
                  <a:moveTo>
                    <a:pt x="3365721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3948046" y="69850"/>
                  </a:lnTo>
                  <a:lnTo>
                    <a:pt x="33948046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526469" y="6738198"/>
            <a:ext cx="13921172" cy="234357"/>
            <a:chOff x="0" y="0"/>
            <a:chExt cx="33948033" cy="571500"/>
          </a:xfrm>
        </p:grpSpPr>
        <p:sp>
          <p:nvSpPr>
            <p:cNvPr id="17" name="Freeform 17"/>
            <p:cNvSpPr/>
            <p:nvPr/>
          </p:nvSpPr>
          <p:spPr>
            <a:xfrm>
              <a:off x="0" y="255270"/>
              <a:ext cx="33948033" cy="69850"/>
            </a:xfrm>
            <a:custGeom>
              <a:avLst/>
              <a:gdLst/>
              <a:ahLst/>
              <a:cxnLst/>
              <a:rect l="l" t="t" r="r" b="b"/>
              <a:pathLst>
                <a:path w="33948033" h="69850">
                  <a:moveTo>
                    <a:pt x="33657201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3948033" y="69850"/>
                  </a:lnTo>
                  <a:lnTo>
                    <a:pt x="33948033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526469" y="7245164"/>
            <a:ext cx="13921172" cy="234357"/>
            <a:chOff x="0" y="0"/>
            <a:chExt cx="33948033" cy="571500"/>
          </a:xfrm>
        </p:grpSpPr>
        <p:sp>
          <p:nvSpPr>
            <p:cNvPr id="19" name="Freeform 19"/>
            <p:cNvSpPr/>
            <p:nvPr/>
          </p:nvSpPr>
          <p:spPr>
            <a:xfrm>
              <a:off x="0" y="255270"/>
              <a:ext cx="33948033" cy="69850"/>
            </a:xfrm>
            <a:custGeom>
              <a:avLst/>
              <a:gdLst/>
              <a:ahLst/>
              <a:cxnLst/>
              <a:rect l="l" t="t" r="r" b="b"/>
              <a:pathLst>
                <a:path w="33948033" h="69850">
                  <a:moveTo>
                    <a:pt x="33657201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3948033" y="69850"/>
                  </a:lnTo>
                  <a:lnTo>
                    <a:pt x="33948033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526469" y="7764730"/>
            <a:ext cx="13921172" cy="234357"/>
            <a:chOff x="0" y="0"/>
            <a:chExt cx="33948033" cy="571500"/>
          </a:xfrm>
        </p:grpSpPr>
        <p:sp>
          <p:nvSpPr>
            <p:cNvPr id="21" name="Freeform 21"/>
            <p:cNvSpPr/>
            <p:nvPr/>
          </p:nvSpPr>
          <p:spPr>
            <a:xfrm>
              <a:off x="0" y="255270"/>
              <a:ext cx="33948033" cy="69850"/>
            </a:xfrm>
            <a:custGeom>
              <a:avLst/>
              <a:gdLst/>
              <a:ahLst/>
              <a:cxnLst/>
              <a:rect l="l" t="t" r="r" b="b"/>
              <a:pathLst>
                <a:path w="33948033" h="69850">
                  <a:moveTo>
                    <a:pt x="33657201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3948033" y="69850"/>
                  </a:lnTo>
                  <a:lnTo>
                    <a:pt x="33948033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3935322" y="5767495"/>
            <a:ext cx="7646546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Where to look for those fields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935319" y="5252129"/>
            <a:ext cx="7646549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Which fields to look for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935322" y="6798227"/>
            <a:ext cx="7293496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 dirty="0">
                <a:solidFill>
                  <a:srgbClr val="000000"/>
                </a:solidFill>
                <a:latin typeface="Gidole"/>
              </a:rPr>
              <a:t>How to aggregate the results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935319" y="6282861"/>
            <a:ext cx="7646549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 dirty="0">
                <a:solidFill>
                  <a:srgbClr val="000000"/>
                </a:solidFill>
                <a:latin typeface="Gidole"/>
              </a:rPr>
              <a:t>What criteria records should meet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935325" y="7828959"/>
            <a:ext cx="8211426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How to sort the results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935322" y="7313593"/>
            <a:ext cx="10860800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What criteria the aggregated results should meet</a:t>
            </a:r>
          </a:p>
        </p:txBody>
      </p:sp>
      <p:grpSp>
        <p:nvGrpSpPr>
          <p:cNvPr id="28" name="Group 28"/>
          <p:cNvGrpSpPr/>
          <p:nvPr/>
        </p:nvGrpSpPr>
        <p:grpSpPr>
          <a:xfrm rot="5400000">
            <a:off x="1529129" y="6988703"/>
            <a:ext cx="3691140" cy="234357"/>
            <a:chOff x="0" y="0"/>
            <a:chExt cx="9001178" cy="571500"/>
          </a:xfrm>
        </p:grpSpPr>
        <p:sp>
          <p:nvSpPr>
            <p:cNvPr id="29" name="Freeform 29"/>
            <p:cNvSpPr/>
            <p:nvPr/>
          </p:nvSpPr>
          <p:spPr>
            <a:xfrm>
              <a:off x="0" y="255270"/>
              <a:ext cx="9001178" cy="69850"/>
            </a:xfrm>
            <a:custGeom>
              <a:avLst/>
              <a:gdLst/>
              <a:ahLst/>
              <a:cxnLst/>
              <a:rect l="l" t="t" r="r" b="b"/>
              <a:pathLst>
                <a:path w="9001178" h="69850">
                  <a:moveTo>
                    <a:pt x="871034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001178" y="69850"/>
                  </a:lnTo>
                  <a:lnTo>
                    <a:pt x="9001178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 rot="-10800000">
            <a:off x="15340207" y="5228120"/>
            <a:ext cx="5888671" cy="5113682"/>
            <a:chOff x="0" y="0"/>
            <a:chExt cx="6350000" cy="54991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000000">
                <a:alpha val="34901"/>
              </a:srgbClr>
            </a:solidFill>
          </p:spPr>
        </p:sp>
      </p:grpSp>
      <p:sp>
        <p:nvSpPr>
          <p:cNvPr id="33" name="TextBox 33"/>
          <p:cNvSpPr txBox="1"/>
          <p:nvPr/>
        </p:nvSpPr>
        <p:spPr>
          <a:xfrm>
            <a:off x="987882" y="4662710"/>
            <a:ext cx="3904217" cy="562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League Spartan"/>
              </a:rPr>
              <a:t>CLAUSE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935325" y="4662710"/>
            <a:ext cx="3904217" cy="562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League Spartan Bold"/>
              </a:rPr>
              <a:t>WHAT IT SETS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527080" y="5126988"/>
            <a:ext cx="13920561" cy="234357"/>
            <a:chOff x="0" y="0"/>
            <a:chExt cx="33946544" cy="571500"/>
          </a:xfrm>
        </p:grpSpPr>
        <p:sp>
          <p:nvSpPr>
            <p:cNvPr id="36" name="Freeform 36"/>
            <p:cNvSpPr/>
            <p:nvPr/>
          </p:nvSpPr>
          <p:spPr>
            <a:xfrm>
              <a:off x="0" y="255270"/>
              <a:ext cx="33946545" cy="69850"/>
            </a:xfrm>
            <a:custGeom>
              <a:avLst/>
              <a:gdLst/>
              <a:ahLst/>
              <a:cxnLst/>
              <a:rect l="l" t="t" r="r" b="b"/>
              <a:pathLst>
                <a:path w="33946545" h="69850">
                  <a:moveTo>
                    <a:pt x="3365571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3946545" y="69850"/>
                  </a:lnTo>
                  <a:lnTo>
                    <a:pt x="33946545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sp>
        <p:nvSpPr>
          <p:cNvPr id="37" name="TextBox 37"/>
          <p:cNvSpPr txBox="1"/>
          <p:nvPr/>
        </p:nvSpPr>
        <p:spPr>
          <a:xfrm>
            <a:off x="987885" y="8344325"/>
            <a:ext cx="3904214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LIMIT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527085" y="8280096"/>
            <a:ext cx="13920556" cy="234357"/>
            <a:chOff x="0" y="0"/>
            <a:chExt cx="33946531" cy="571500"/>
          </a:xfrm>
        </p:grpSpPr>
        <p:sp>
          <p:nvSpPr>
            <p:cNvPr id="39" name="Freeform 39"/>
            <p:cNvSpPr/>
            <p:nvPr/>
          </p:nvSpPr>
          <p:spPr>
            <a:xfrm>
              <a:off x="0" y="255270"/>
              <a:ext cx="33946529" cy="69850"/>
            </a:xfrm>
            <a:custGeom>
              <a:avLst/>
              <a:gdLst/>
              <a:ahLst/>
              <a:cxnLst/>
              <a:rect l="l" t="t" r="r" b="b"/>
              <a:pathLst>
                <a:path w="33946529" h="69850">
                  <a:moveTo>
                    <a:pt x="33655701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3946529" y="69850"/>
                  </a:lnTo>
                  <a:lnTo>
                    <a:pt x="33946529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sp>
        <p:nvSpPr>
          <p:cNvPr id="40" name="TextBox 40"/>
          <p:cNvSpPr txBox="1"/>
          <p:nvPr/>
        </p:nvSpPr>
        <p:spPr>
          <a:xfrm>
            <a:off x="3935325" y="8344325"/>
            <a:ext cx="8211426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How many records to limit results to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3001" y="5769914"/>
            <a:ext cx="3904214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FEET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52998" y="5254548"/>
            <a:ext cx="3904217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SWEATY</a:t>
            </a:r>
          </a:p>
        </p:txBody>
      </p:sp>
      <p:sp>
        <p:nvSpPr>
          <p:cNvPr id="4" name="AutoShape 4"/>
          <p:cNvSpPr/>
          <p:nvPr/>
        </p:nvSpPr>
        <p:spPr>
          <a:xfrm>
            <a:off x="13219662" y="5228120"/>
            <a:ext cx="5210592" cy="5072974"/>
          </a:xfrm>
          <a:prstGeom prst="rect">
            <a:avLst/>
          </a:prstGeom>
          <a:solidFill>
            <a:srgbClr val="F2F0F4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15431" r="15431" b="1538"/>
          <a:stretch>
            <a:fillRect/>
          </a:stretch>
        </p:blipFill>
        <p:spPr>
          <a:xfrm>
            <a:off x="13219662" y="-122359"/>
            <a:ext cx="5263671" cy="5350479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-5400000">
            <a:off x="13174907" y="5232166"/>
            <a:ext cx="5154391" cy="5064881"/>
            <a:chOff x="0" y="0"/>
            <a:chExt cx="6350000" cy="63398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15340207" y="5228120"/>
            <a:ext cx="5888671" cy="5113682"/>
            <a:chOff x="0" y="0"/>
            <a:chExt cx="6350000" cy="54991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000000">
                <a:alpha val="34901"/>
              </a:srgbClr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457200"/>
            <a:ext cx="9287181" cy="342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375">
                <a:solidFill>
                  <a:srgbClr val="000000"/>
                </a:solidFill>
                <a:latin typeface="League Spartan Bold"/>
              </a:rPr>
              <a:t>AND NOW YOU'LL NEVER FORGET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53001" y="6800646"/>
            <a:ext cx="3904214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GIVE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2998" y="6285280"/>
            <a:ext cx="3904217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 dirty="0">
                <a:solidFill>
                  <a:srgbClr val="000000"/>
                </a:solidFill>
                <a:latin typeface="Gidole"/>
              </a:rPr>
              <a:t>WILL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53004" y="7831378"/>
            <a:ext cx="3904214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ODORS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53001" y="7316012"/>
            <a:ext cx="3904217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HORRIBLE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691585" y="5714086"/>
            <a:ext cx="5717471" cy="234357"/>
            <a:chOff x="0" y="0"/>
            <a:chExt cx="13942568" cy="571500"/>
          </a:xfrm>
        </p:grpSpPr>
        <p:sp>
          <p:nvSpPr>
            <p:cNvPr id="16" name="Freeform 16"/>
            <p:cNvSpPr/>
            <p:nvPr/>
          </p:nvSpPr>
          <p:spPr>
            <a:xfrm>
              <a:off x="0" y="255270"/>
              <a:ext cx="13942568" cy="69850"/>
            </a:xfrm>
            <a:custGeom>
              <a:avLst/>
              <a:gdLst/>
              <a:ahLst/>
              <a:cxnLst/>
              <a:rect l="l" t="t" r="r" b="b"/>
              <a:pathLst>
                <a:path w="13942568" h="69850">
                  <a:moveTo>
                    <a:pt x="1365173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3942568" y="69850"/>
                  </a:lnTo>
                  <a:lnTo>
                    <a:pt x="13942568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691585" y="6221051"/>
            <a:ext cx="5717471" cy="234357"/>
            <a:chOff x="0" y="0"/>
            <a:chExt cx="13942568" cy="571500"/>
          </a:xfrm>
        </p:grpSpPr>
        <p:sp>
          <p:nvSpPr>
            <p:cNvPr id="18" name="Freeform 18"/>
            <p:cNvSpPr/>
            <p:nvPr/>
          </p:nvSpPr>
          <p:spPr>
            <a:xfrm>
              <a:off x="0" y="255270"/>
              <a:ext cx="13942568" cy="69850"/>
            </a:xfrm>
            <a:custGeom>
              <a:avLst/>
              <a:gdLst/>
              <a:ahLst/>
              <a:cxnLst/>
              <a:rect l="l" t="t" r="r" b="b"/>
              <a:pathLst>
                <a:path w="13942568" h="69850">
                  <a:moveTo>
                    <a:pt x="1365173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3942568" y="69850"/>
                  </a:lnTo>
                  <a:lnTo>
                    <a:pt x="13942568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691591" y="6740617"/>
            <a:ext cx="5717465" cy="234357"/>
            <a:chOff x="0" y="0"/>
            <a:chExt cx="13942554" cy="571500"/>
          </a:xfrm>
        </p:grpSpPr>
        <p:sp>
          <p:nvSpPr>
            <p:cNvPr id="20" name="Freeform 20"/>
            <p:cNvSpPr/>
            <p:nvPr/>
          </p:nvSpPr>
          <p:spPr>
            <a:xfrm>
              <a:off x="0" y="255270"/>
              <a:ext cx="13942554" cy="69850"/>
            </a:xfrm>
            <a:custGeom>
              <a:avLst/>
              <a:gdLst/>
              <a:ahLst/>
              <a:cxnLst/>
              <a:rect l="l" t="t" r="r" b="b"/>
              <a:pathLst>
                <a:path w="13942554" h="69850">
                  <a:moveTo>
                    <a:pt x="136517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3942554" y="69850"/>
                  </a:lnTo>
                  <a:lnTo>
                    <a:pt x="13942554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691591" y="7247583"/>
            <a:ext cx="5717465" cy="234357"/>
            <a:chOff x="0" y="0"/>
            <a:chExt cx="13942554" cy="571500"/>
          </a:xfrm>
        </p:grpSpPr>
        <p:sp>
          <p:nvSpPr>
            <p:cNvPr id="22" name="Freeform 22"/>
            <p:cNvSpPr/>
            <p:nvPr/>
          </p:nvSpPr>
          <p:spPr>
            <a:xfrm>
              <a:off x="0" y="255270"/>
              <a:ext cx="13942554" cy="69850"/>
            </a:xfrm>
            <a:custGeom>
              <a:avLst/>
              <a:gdLst/>
              <a:ahLst/>
              <a:cxnLst/>
              <a:rect l="l" t="t" r="r" b="b"/>
              <a:pathLst>
                <a:path w="13942554" h="69850">
                  <a:moveTo>
                    <a:pt x="136517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3942554" y="69850"/>
                  </a:lnTo>
                  <a:lnTo>
                    <a:pt x="13942554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691591" y="7767149"/>
            <a:ext cx="5717465" cy="234357"/>
            <a:chOff x="0" y="0"/>
            <a:chExt cx="13942554" cy="571500"/>
          </a:xfrm>
        </p:grpSpPr>
        <p:sp>
          <p:nvSpPr>
            <p:cNvPr id="24" name="Freeform 24"/>
            <p:cNvSpPr/>
            <p:nvPr/>
          </p:nvSpPr>
          <p:spPr>
            <a:xfrm>
              <a:off x="0" y="255270"/>
              <a:ext cx="13942554" cy="69850"/>
            </a:xfrm>
            <a:custGeom>
              <a:avLst/>
              <a:gdLst/>
              <a:ahLst/>
              <a:cxnLst/>
              <a:rect l="l" t="t" r="r" b="b"/>
              <a:pathLst>
                <a:path w="13942554" h="69850">
                  <a:moveTo>
                    <a:pt x="136517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3942554" y="69850"/>
                  </a:lnTo>
                  <a:lnTo>
                    <a:pt x="13942554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4100444" y="5769914"/>
            <a:ext cx="3904214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 dirty="0">
                <a:solidFill>
                  <a:srgbClr val="000000"/>
                </a:solidFill>
                <a:latin typeface="Gidole"/>
              </a:rPr>
              <a:t>FROM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100441" y="5254548"/>
            <a:ext cx="3904217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SELECT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100444" y="6800646"/>
            <a:ext cx="3904214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GROUP BY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100441" y="6285280"/>
            <a:ext cx="3904217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WHERE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100447" y="7831378"/>
            <a:ext cx="3904214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ORDER BY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100444" y="7316012"/>
            <a:ext cx="3904217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HAVING</a:t>
            </a:r>
          </a:p>
        </p:txBody>
      </p:sp>
      <p:grpSp>
        <p:nvGrpSpPr>
          <p:cNvPr id="31" name="Group 31"/>
          <p:cNvGrpSpPr/>
          <p:nvPr/>
        </p:nvGrpSpPr>
        <p:grpSpPr>
          <a:xfrm rot="5400000">
            <a:off x="1965150" y="6696728"/>
            <a:ext cx="3171574" cy="234357"/>
            <a:chOff x="0" y="0"/>
            <a:chExt cx="7734169" cy="571500"/>
          </a:xfrm>
        </p:grpSpPr>
        <p:sp>
          <p:nvSpPr>
            <p:cNvPr id="32" name="Freeform 32"/>
            <p:cNvSpPr/>
            <p:nvPr/>
          </p:nvSpPr>
          <p:spPr>
            <a:xfrm>
              <a:off x="0" y="255270"/>
              <a:ext cx="7734169" cy="69850"/>
            </a:xfrm>
            <a:custGeom>
              <a:avLst/>
              <a:gdLst/>
              <a:ahLst/>
              <a:cxnLst/>
              <a:rect l="l" t="t" r="r" b="b"/>
              <a:pathLst>
                <a:path w="7734169" h="69850">
                  <a:moveTo>
                    <a:pt x="7443339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7734169" y="69850"/>
                  </a:lnTo>
                  <a:lnTo>
                    <a:pt x="7734169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729852" y="-84575"/>
            <a:ext cx="7747166" cy="10456149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 rot="-10800000">
            <a:off x="10729852" y="0"/>
            <a:ext cx="7558148" cy="10247406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>
                <a:alpha val="19607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0729852" cy="1889716"/>
            <a:chOff x="0" y="0"/>
            <a:chExt cx="2295968" cy="4043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95968" cy="404360"/>
            </a:xfrm>
            <a:custGeom>
              <a:avLst/>
              <a:gdLst/>
              <a:ahLst/>
              <a:cxnLst/>
              <a:rect l="l" t="t" r="r" b="b"/>
              <a:pathLst>
                <a:path w="2295968" h="404360">
                  <a:moveTo>
                    <a:pt x="0" y="0"/>
                  </a:moveTo>
                  <a:lnTo>
                    <a:pt x="2295968" y="0"/>
                  </a:lnTo>
                  <a:lnTo>
                    <a:pt x="2295968" y="404360"/>
                  </a:lnTo>
                  <a:lnTo>
                    <a:pt x="0" y="404360"/>
                  </a:lnTo>
                  <a:close/>
                </a:path>
              </a:pathLst>
            </a:custGeom>
            <a:solidFill>
              <a:srgbClr val="F2F0F4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99312" y="-1283891"/>
            <a:ext cx="6803245" cy="498762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2217576"/>
            <a:ext cx="7483394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375">
                <a:solidFill>
                  <a:srgbClr val="F2F0F4"/>
                </a:solidFill>
                <a:latin typeface="League Spartan Bold"/>
              </a:rPr>
              <a:t>LET'S TALK!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776228"/>
            <a:ext cx="7624318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F2F0F4"/>
                </a:solidFill>
                <a:latin typeface="Gidole"/>
              </a:rPr>
              <a:t>EMAIL ADDRESS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424888"/>
            <a:ext cx="7624318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spc="30">
                <a:solidFill>
                  <a:srgbClr val="F2F0F4"/>
                </a:solidFill>
                <a:latin typeface="Gidole"/>
              </a:rPr>
              <a:t>george@stringfestanalytics.com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5086350"/>
            <a:ext cx="7624318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F2F0F4"/>
                </a:solidFill>
                <a:latin typeface="Gidole"/>
              </a:rPr>
              <a:t>PHONE NUMBER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5706603"/>
            <a:ext cx="7624318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spc="30">
                <a:solidFill>
                  <a:srgbClr val="F2F0F4"/>
                </a:solidFill>
                <a:latin typeface="Gidole"/>
              </a:rPr>
              <a:t>440-879-8399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3455244"/>
            <a:ext cx="7624318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F2F0F4"/>
                </a:solidFill>
                <a:latin typeface="Gidole"/>
              </a:rPr>
              <a:t>LINKEDIN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4037855"/>
            <a:ext cx="7624318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spc="30">
                <a:solidFill>
                  <a:srgbClr val="F2F0F4"/>
                </a:solidFill>
                <a:latin typeface="Gidole"/>
              </a:rPr>
              <a:t>linkedin.com/in/gjmount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8337238"/>
            <a:ext cx="7624318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F2F0F4"/>
                </a:solidFill>
                <a:latin typeface="Gidole"/>
              </a:rPr>
              <a:t>WEBSITE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8924925"/>
            <a:ext cx="7624318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spc="30">
                <a:solidFill>
                  <a:srgbClr val="F2F0F4"/>
                </a:solidFill>
                <a:latin typeface="Gidole"/>
              </a:rPr>
              <a:t>stringfestanalytics.com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0728361" y="2727361"/>
            <a:ext cx="7565692" cy="755358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5566406" y="5573199"/>
            <a:ext cx="5443189" cy="471380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9144000" y="2143604"/>
            <a:ext cx="9466400" cy="56192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770784" y="4977825"/>
            <a:ext cx="8386677" cy="334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30" dirty="0">
                <a:solidFill>
                  <a:srgbClr val="000000"/>
                </a:solidFill>
                <a:latin typeface="Gidole"/>
              </a:rPr>
              <a:t>“You get to look at the data every step of the way, building confidence while learning the tricks of the trade.”</a:t>
            </a:r>
          </a:p>
          <a:p>
            <a:pPr>
              <a:lnSpc>
                <a:spcPts val="3750"/>
              </a:lnSpc>
            </a:pPr>
            <a:endParaRPr lang="en-US" sz="3000" spc="30" dirty="0">
              <a:solidFill>
                <a:srgbClr val="000000"/>
              </a:solidFill>
              <a:latin typeface="Gidole"/>
            </a:endParaRPr>
          </a:p>
          <a:p>
            <a:pPr>
              <a:lnSpc>
                <a:spcPts val="3750"/>
              </a:lnSpc>
            </a:pPr>
            <a:r>
              <a:rPr lang="en-US" sz="3000" spc="30" dirty="0">
                <a:solidFill>
                  <a:srgbClr val="000000"/>
                </a:solidFill>
                <a:latin typeface="Gidole"/>
              </a:rPr>
              <a:t>-- John Foreman</a:t>
            </a:r>
          </a:p>
          <a:p>
            <a:pPr>
              <a:lnSpc>
                <a:spcPts val="3750"/>
              </a:lnSpc>
            </a:pPr>
            <a:endParaRPr lang="en-US" sz="3000" spc="30" dirty="0">
              <a:solidFill>
                <a:srgbClr val="000000"/>
              </a:solidFill>
              <a:latin typeface="Gidole"/>
            </a:endParaRPr>
          </a:p>
          <a:p>
            <a:pPr>
              <a:lnSpc>
                <a:spcPts val="3750"/>
              </a:lnSpc>
            </a:pPr>
            <a:endParaRPr lang="en-US" sz="3000" spc="30" dirty="0">
              <a:solidFill>
                <a:srgbClr val="000000"/>
              </a:solidFill>
              <a:latin typeface="Gidole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t="3979" r="164" b="31854"/>
          <a:stretch>
            <a:fillRect/>
          </a:stretch>
        </p:blipFill>
        <p:spPr>
          <a:xfrm>
            <a:off x="12827709" y="5006400"/>
            <a:ext cx="5477394" cy="5280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8700" y="457200"/>
            <a:ext cx="7567947" cy="342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375">
                <a:solidFill>
                  <a:srgbClr val="000000"/>
                </a:solidFill>
                <a:latin typeface="League Spartan Bold"/>
              </a:rPr>
              <a:t>WHY WOULD WE DO THIS IN EXCEL?</a:t>
            </a:r>
          </a:p>
        </p:txBody>
      </p:sp>
      <p:sp>
        <p:nvSpPr>
          <p:cNvPr id="11" name="TextBox 11"/>
          <p:cNvSpPr txBox="1"/>
          <p:nvPr/>
        </p:nvSpPr>
        <p:spPr>
          <a:xfrm rot="-5400000">
            <a:off x="-436430" y="7015930"/>
            <a:ext cx="3650350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">
                <a:solidFill>
                  <a:srgbClr val="000000"/>
                </a:solidFill>
                <a:latin typeface="Gidole"/>
              </a:rPr>
              <a:t>Excel Statistics for Business Analytics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00401" y="0"/>
            <a:ext cx="18485333" cy="10287000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071302" y="264557"/>
            <a:ext cx="8187998" cy="457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>
                <a:solidFill>
                  <a:srgbClr val="FFFFFF"/>
                </a:solidFill>
                <a:latin typeface="League Spartan Bold"/>
              </a:rPr>
              <a:t>EXPLORATORY DATA ANALYSIS IN EXCEL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og, Puppy, Canine, Vet, Veterinarian, Medical Care">
            <a:extLst>
              <a:ext uri="{FF2B5EF4-FFF2-40B4-BE49-F238E27FC236}">
                <a16:creationId xmlns:a16="http://schemas.microsoft.com/office/drawing/2014/main" id="{C69D2FD6-39D6-4126-8024-F3E6CE69A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5176581"/>
            <a:ext cx="7162800" cy="511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10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What the hey is EDA?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23FCD4AA-20CA-41F6-BF01-5DFF1D9E9332}"/>
              </a:ext>
            </a:extLst>
          </p:cNvPr>
          <p:cNvSpPr txBox="1"/>
          <p:nvPr/>
        </p:nvSpPr>
        <p:spPr>
          <a:xfrm>
            <a:off x="14284565" y="5202875"/>
            <a:ext cx="1812701" cy="1095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latin typeface="League Spartan Italics"/>
              </a:rPr>
              <a:t>YOU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63D721DE-945B-43CD-8590-E4F9CC598B66}"/>
              </a:ext>
            </a:extLst>
          </p:cNvPr>
          <p:cNvSpPr txBox="1"/>
          <p:nvPr/>
        </p:nvSpPr>
        <p:spPr>
          <a:xfrm>
            <a:off x="11667732" y="8953500"/>
            <a:ext cx="2590800" cy="1003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3800" spc="195" dirty="0">
                <a:latin typeface="League Spartan Italics"/>
              </a:rPr>
              <a:t>YOUR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dole" panose="020B0604020202020204" charset="0"/>
              </a:rPr>
              <a:t>Preliminary understanding of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latin typeface="Gidole" panose="020B0604020202020204" charset="0"/>
              </a:rPr>
              <a:t>Classify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Summarize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Visualize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Check assumptions before using them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067731" y="3956071"/>
            <a:ext cx="7387653" cy="572102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110659" y="1011583"/>
            <a:ext cx="15772737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>
                <a:solidFill>
                  <a:srgbClr val="F2F0F4"/>
                </a:solidFill>
                <a:latin typeface="League Spartan Italics"/>
              </a:rPr>
              <a:t>What is a variable?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9716C3-280E-4377-BD60-380B8FF48366}"/>
              </a:ext>
            </a:extLst>
          </p:cNvPr>
          <p:cNvSpPr txBox="1"/>
          <p:nvPr/>
        </p:nvSpPr>
        <p:spPr>
          <a:xfrm>
            <a:off x="228600" y="3848100"/>
            <a:ext cx="815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Classical statistics: at least a 90%/10% split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496" r="2496"/>
          <a:stretch>
            <a:fillRect/>
          </a:stretch>
        </p:blipFill>
        <p:spPr>
          <a:xfrm>
            <a:off x="-121817" y="-124683"/>
            <a:ext cx="7687509" cy="5350479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100401" y="5129474"/>
            <a:ext cx="18485333" cy="5157526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4" name="Group 4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071302" y="264557"/>
            <a:ext cx="8187998" cy="457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>
                <a:solidFill>
                  <a:srgbClr val="000000"/>
                </a:solidFill>
                <a:latin typeface="League Spartan Bold"/>
              </a:rPr>
              <a:t>VARIABLE TYPES AS RECIPE INGREDIENTS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l="50" r="50"/>
          <a:stretch>
            <a:fillRect/>
          </a:stretch>
        </p:blipFill>
        <p:spPr>
          <a:xfrm>
            <a:off x="1333353" y="911425"/>
            <a:ext cx="15621294" cy="91775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958</Words>
  <Application>Microsoft Office PowerPoint</Application>
  <PresentationFormat>Custom</PresentationFormat>
  <Paragraphs>232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League Spartan Bold</vt:lpstr>
      <vt:lpstr>Impact</vt:lpstr>
      <vt:lpstr>Roboto Mono</vt:lpstr>
      <vt:lpstr>Calibri</vt:lpstr>
      <vt:lpstr>Gidole</vt:lpstr>
      <vt:lpstr>Gidole Bold</vt:lpstr>
      <vt:lpstr>League Spartan Italics</vt:lpstr>
      <vt:lpstr>Open Sans Extra Bold</vt:lpstr>
      <vt:lpstr>Arial</vt:lpstr>
      <vt:lpstr>League Spartan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excel-statistics-for-business-analytics</dc:title>
  <dc:creator>User</dc:creator>
  <cp:lastModifiedBy>George Mount</cp:lastModifiedBy>
  <cp:revision>22</cp:revision>
  <dcterms:created xsi:type="dcterms:W3CDTF">2006-08-16T00:00:00Z</dcterms:created>
  <dcterms:modified xsi:type="dcterms:W3CDTF">2019-12-22T01:56:10Z</dcterms:modified>
  <dc:identifier>DADurESpNu8</dc:identifier>
</cp:coreProperties>
</file>